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Antonio Bold" charset="1" panose="02000803000000000000"/>
      <p:regular r:id="rId27"/>
    </p:embeddedFont>
    <p:embeddedFont>
      <p:font typeface="Montserrat Bold" charset="1" panose="00000800000000000000"/>
      <p:regular r:id="rId28"/>
    </p:embeddedFont>
    <p:embeddedFont>
      <p:font typeface="Montserrat Extra-Light" charset="1" panose="000003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672105" y="21201"/>
            <a:ext cx="770590" cy="4114800"/>
          </a:xfrm>
          <a:custGeom>
            <a:avLst/>
            <a:gdLst/>
            <a:ahLst/>
            <a:cxnLst/>
            <a:rect r="r" b="b" t="t" l="l"/>
            <a:pathLst>
              <a:path h="4114800" w="770590">
                <a:moveTo>
                  <a:pt x="0" y="0"/>
                </a:moveTo>
                <a:lnTo>
                  <a:pt x="770590" y="0"/>
                </a:lnTo>
                <a:lnTo>
                  <a:pt x="7705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4447118" y="5417418"/>
            <a:ext cx="1211672" cy="6470092"/>
          </a:xfrm>
          <a:custGeom>
            <a:avLst/>
            <a:gdLst/>
            <a:ahLst/>
            <a:cxnLst/>
            <a:rect r="r" b="b" t="t" l="l"/>
            <a:pathLst>
              <a:path h="6470092" w="1211672">
                <a:moveTo>
                  <a:pt x="0" y="0"/>
                </a:moveTo>
                <a:lnTo>
                  <a:pt x="1211672" y="0"/>
                </a:lnTo>
                <a:lnTo>
                  <a:pt x="1211672" y="6470092"/>
                </a:lnTo>
                <a:lnTo>
                  <a:pt x="0" y="6470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901721" y="2311496"/>
            <a:ext cx="12484557" cy="5956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b="true" sz="8499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KAKO SO LAHKO DIGITALNE TEHNOLOGIJE IN AI V POMOČ V NAŠIH KADROVSKIH PROCESIH?</a:t>
            </a:r>
          </a:p>
          <a:p>
            <a:pPr algn="ctr">
              <a:lnSpc>
                <a:spcPts val="1189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5325732" y="7441480"/>
            <a:ext cx="7636537" cy="1153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0"/>
              </a:lnSpc>
            </a:pPr>
            <a:r>
              <a:rPr lang="en-US" sz="335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Tamara Kokol Hudoklin</a:t>
            </a:r>
          </a:p>
          <a:p>
            <a:pPr algn="ctr">
              <a:lnSpc>
                <a:spcPts val="4690"/>
              </a:lnSpc>
            </a:pPr>
            <a:r>
              <a:rPr lang="en-US" sz="3350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HR Manager @CREAPLUS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900624" y="4038954"/>
            <a:ext cx="10486752" cy="1871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74"/>
              </a:lnSpc>
            </a:pPr>
            <a:r>
              <a:rPr lang="en-US" b="true" sz="1407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ATS &amp; HRM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585350" y="5977596"/>
            <a:ext cx="7117299" cy="2538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PeopleHR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Omnipresent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 GECKO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 Excel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 Sharepoint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SAPHR</a:t>
            </a:r>
          </a:p>
        </p:txBody>
      </p:sp>
    </p:spTree>
  </p:cSld>
  <p:clrMapOvr>
    <a:masterClrMapping/>
  </p:clrMapOvr>
  <p:transition spd="fast">
    <p:cover dir="d"/>
  </p:transition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8171" y="2921697"/>
            <a:ext cx="16591129" cy="3653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74"/>
              </a:lnSpc>
            </a:pPr>
            <a:r>
              <a:rPr lang="en-US" b="true" sz="1407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OCENJEVANJE, ANALITIKA IN ODLOČANJE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585350" y="6903605"/>
            <a:ext cx="7117299" cy="2538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SanaAI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HireVue 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 Linkedin 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 GECKO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 PeopleHR</a:t>
            </a:r>
          </a:p>
          <a:p>
            <a:pPr algn="ctr">
              <a:lnSpc>
                <a:spcPts val="3333"/>
              </a:lnSpc>
            </a:p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8171" y="4298055"/>
            <a:ext cx="16591129" cy="1871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74"/>
              </a:lnSpc>
            </a:pPr>
            <a:r>
              <a:rPr lang="en-US" b="true" sz="1407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RAZVOJ KADRA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405086" y="6236697"/>
            <a:ext cx="7117299" cy="2118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3"/>
              </a:lnSpc>
            </a:pP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 GECKO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 PeopleHR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Betterworks</a:t>
            </a:r>
          </a:p>
          <a:p>
            <a:pPr algn="ctr">
              <a:lnSpc>
                <a:spcPts val="3333"/>
              </a:lnSpc>
            </a:p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8171" y="4298055"/>
            <a:ext cx="16591129" cy="1871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74"/>
              </a:lnSpc>
            </a:pPr>
            <a:r>
              <a:rPr lang="en-US" b="true" sz="1407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INTERNA UPORABA AI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405086" y="6236697"/>
            <a:ext cx="7117299" cy="2538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3"/>
              </a:lnSpc>
            </a:pP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 AILA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ChatCPT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SanaAI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Microsoft365 Copilot</a:t>
            </a:r>
          </a:p>
          <a:p>
            <a:pPr algn="ctr">
              <a:lnSpc>
                <a:spcPts val="3333"/>
              </a:lnSpc>
            </a:p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74216" y="701086"/>
            <a:ext cx="9939568" cy="6520863"/>
          </a:xfrm>
          <a:custGeom>
            <a:avLst/>
            <a:gdLst/>
            <a:ahLst/>
            <a:cxnLst/>
            <a:rect r="r" b="b" t="t" l="l"/>
            <a:pathLst>
              <a:path h="6520863" w="9939568">
                <a:moveTo>
                  <a:pt x="0" y="0"/>
                </a:moveTo>
                <a:lnTo>
                  <a:pt x="9939568" y="0"/>
                </a:lnTo>
                <a:lnTo>
                  <a:pt x="9939568" y="6520864"/>
                </a:lnTo>
                <a:lnTo>
                  <a:pt x="0" y="6520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79289" y="701086"/>
            <a:ext cx="1663065" cy="601376"/>
          </a:xfrm>
          <a:custGeom>
            <a:avLst/>
            <a:gdLst/>
            <a:ahLst/>
            <a:cxnLst/>
            <a:rect r="r" b="b" t="t" l="l"/>
            <a:pathLst>
              <a:path h="601376" w="1663065">
                <a:moveTo>
                  <a:pt x="0" y="0"/>
                </a:moveTo>
                <a:lnTo>
                  <a:pt x="1663066" y="0"/>
                </a:lnTo>
                <a:lnTo>
                  <a:pt x="1663066" y="601377"/>
                </a:lnTo>
                <a:lnTo>
                  <a:pt x="0" y="6013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720355" y="7609164"/>
            <a:ext cx="8847290" cy="2150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8"/>
              </a:lnSpc>
            </a:pPr>
            <a:r>
              <a:rPr lang="en-US" b="true" sz="8268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INTERNI VIRTUALNI HR ASISTENT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74796" y="1290791"/>
            <a:ext cx="10945273" cy="5757340"/>
          </a:xfrm>
          <a:custGeom>
            <a:avLst/>
            <a:gdLst/>
            <a:ahLst/>
            <a:cxnLst/>
            <a:rect r="r" b="b" t="t" l="l"/>
            <a:pathLst>
              <a:path h="5757340" w="10945273">
                <a:moveTo>
                  <a:pt x="0" y="0"/>
                </a:moveTo>
                <a:lnTo>
                  <a:pt x="10945272" y="0"/>
                </a:lnTo>
                <a:lnTo>
                  <a:pt x="10945272" y="5757340"/>
                </a:lnTo>
                <a:lnTo>
                  <a:pt x="0" y="57573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20355" y="7609164"/>
            <a:ext cx="8847290" cy="2150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8"/>
              </a:lnSpc>
            </a:pPr>
            <a:r>
              <a:rPr lang="en-US" b="true" sz="8268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AI OBLIKUJE ONLINE KVIZ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848715" y="8646297"/>
            <a:ext cx="3410585" cy="278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094"/>
              </a:lnSpc>
            </a:pPr>
            <a:r>
              <a:rPr lang="en-US" b="true" sz="209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AILA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679289" y="701086"/>
            <a:ext cx="1663065" cy="601376"/>
          </a:xfrm>
          <a:custGeom>
            <a:avLst/>
            <a:gdLst/>
            <a:ahLst/>
            <a:cxnLst/>
            <a:rect r="r" b="b" t="t" l="l"/>
            <a:pathLst>
              <a:path h="601376" w="1663065">
                <a:moveTo>
                  <a:pt x="0" y="0"/>
                </a:moveTo>
                <a:lnTo>
                  <a:pt x="1663066" y="0"/>
                </a:lnTo>
                <a:lnTo>
                  <a:pt x="1663066" y="601377"/>
                </a:lnTo>
                <a:lnTo>
                  <a:pt x="0" y="6013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cover dir="d"/>
  </p:transition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8171" y="4298055"/>
            <a:ext cx="16591129" cy="1871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74"/>
              </a:lnSpc>
            </a:pPr>
            <a:r>
              <a:rPr lang="en-US" b="true" sz="1407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ONBOARDING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405086" y="6236697"/>
            <a:ext cx="7117299" cy="2118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3"/>
              </a:lnSpc>
            </a:pP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 GECKO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 PeopleHR</a:t>
            </a:r>
          </a:p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Betterworks</a:t>
            </a:r>
          </a:p>
          <a:p>
            <a:pPr algn="ctr">
              <a:lnSpc>
                <a:spcPts val="3333"/>
              </a:lnSpc>
            </a:pPr>
          </a:p>
        </p:txBody>
      </p:sp>
    </p:spTree>
  </p:cSld>
  <p:clrMapOvr>
    <a:masterClrMapping/>
  </p:clrMapOvr>
  <p:transition spd="fast">
    <p:cover dir="d"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20355" y="360270"/>
            <a:ext cx="8330666" cy="7096493"/>
          </a:xfrm>
          <a:custGeom>
            <a:avLst/>
            <a:gdLst/>
            <a:ahLst/>
            <a:cxnLst/>
            <a:rect r="r" b="b" t="t" l="l"/>
            <a:pathLst>
              <a:path h="7096493" w="8330666">
                <a:moveTo>
                  <a:pt x="0" y="0"/>
                </a:moveTo>
                <a:lnTo>
                  <a:pt x="8330666" y="0"/>
                </a:lnTo>
                <a:lnTo>
                  <a:pt x="8330666" y="7096494"/>
                </a:lnTo>
                <a:lnTo>
                  <a:pt x="0" y="7096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471569" y="7985950"/>
            <a:ext cx="8847290" cy="110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8"/>
              </a:lnSpc>
            </a:pPr>
            <a:r>
              <a:rPr lang="en-US" b="true" sz="8268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AI V TEAMS-IH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848715" y="8646297"/>
            <a:ext cx="3410585" cy="278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094"/>
              </a:lnSpc>
            </a:pPr>
            <a:r>
              <a:rPr lang="en-US" b="true" sz="209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AILA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848715" y="427324"/>
            <a:ext cx="1663065" cy="601376"/>
          </a:xfrm>
          <a:custGeom>
            <a:avLst/>
            <a:gdLst/>
            <a:ahLst/>
            <a:cxnLst/>
            <a:rect r="r" b="b" t="t" l="l"/>
            <a:pathLst>
              <a:path h="601376" w="1663065">
                <a:moveTo>
                  <a:pt x="0" y="0"/>
                </a:moveTo>
                <a:lnTo>
                  <a:pt x="1663066" y="0"/>
                </a:lnTo>
                <a:lnTo>
                  <a:pt x="1663066" y="601376"/>
                </a:lnTo>
                <a:lnTo>
                  <a:pt x="0" y="601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  <p:transition spd="med">
    <p:fade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8435" y="815513"/>
            <a:ext cx="16591129" cy="1720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4"/>
              </a:lnSpc>
            </a:pPr>
            <a:r>
              <a:rPr lang="en-US" b="true" sz="1297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RAST UMETNE INTELIGENCE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89863" y="2875741"/>
            <a:ext cx="15572869" cy="6871529"/>
          </a:xfrm>
          <a:custGeom>
            <a:avLst/>
            <a:gdLst/>
            <a:ahLst/>
            <a:cxnLst/>
            <a:rect r="r" b="b" t="t" l="l"/>
            <a:pathLst>
              <a:path h="6871529" w="15572869">
                <a:moveTo>
                  <a:pt x="0" y="0"/>
                </a:moveTo>
                <a:lnTo>
                  <a:pt x="15572869" y="0"/>
                </a:lnTo>
                <a:lnTo>
                  <a:pt x="15572869" y="6871528"/>
                </a:lnTo>
                <a:lnTo>
                  <a:pt x="0" y="6871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cover dir="d"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0096" y="2041505"/>
            <a:ext cx="8922099" cy="5948066"/>
          </a:xfrm>
          <a:custGeom>
            <a:avLst/>
            <a:gdLst/>
            <a:ahLst/>
            <a:cxnLst/>
            <a:rect r="r" b="b" t="t" l="l"/>
            <a:pathLst>
              <a:path h="5948066" w="8922099">
                <a:moveTo>
                  <a:pt x="0" y="0"/>
                </a:moveTo>
                <a:lnTo>
                  <a:pt x="8922099" y="0"/>
                </a:lnTo>
                <a:lnTo>
                  <a:pt x="8922099" y="5948066"/>
                </a:lnTo>
                <a:lnTo>
                  <a:pt x="0" y="5948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78258" y="1190625"/>
            <a:ext cx="6109200" cy="2121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99"/>
              </a:lnSpc>
            </a:pPr>
            <a:r>
              <a:rPr lang="en-US" b="true" sz="8199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IZOBRAŽEVANJE KADRA 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774208" y="3539942"/>
            <a:ext cx="7117299" cy="5047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33"/>
              </a:lnSpc>
            </a:pPr>
          </a:p>
          <a:p>
            <a:pPr algn="l" marL="719750" indent="-359875" lvl="1">
              <a:lnSpc>
                <a:spcPts val="3333"/>
              </a:lnSpc>
              <a:buFont typeface="Arial"/>
              <a:buChar char="•"/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NEUSPEH PRI OHRANJANJU ZAUPNOSTI IN INTEGITETE PODATKOV PODJETJA</a:t>
            </a:r>
          </a:p>
          <a:p>
            <a:pPr algn="l">
              <a:lnSpc>
                <a:spcPts val="3333"/>
              </a:lnSpc>
            </a:pPr>
          </a:p>
          <a:p>
            <a:pPr algn="l" marL="719750" indent="-359875" lvl="1">
              <a:lnSpc>
                <a:spcPts val="3333"/>
              </a:lnSpc>
              <a:buFont typeface="Arial"/>
              <a:buChar char="•"/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IZGUBA INTELEKTUALNE LASTNINE PODJETJA (IP)</a:t>
            </a:r>
          </a:p>
          <a:p>
            <a:pPr algn="l">
              <a:lnSpc>
                <a:spcPts val="3333"/>
              </a:lnSpc>
            </a:pPr>
          </a:p>
          <a:p>
            <a:pPr algn="l" marL="719750" indent="-359875" lvl="1">
              <a:lnSpc>
                <a:spcPts val="3333"/>
              </a:lnSpc>
              <a:buFont typeface="Arial"/>
              <a:buChar char="•"/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PRAVNE IN SKLADNOSTNE POSLEDICE</a:t>
            </a:r>
          </a:p>
          <a:p>
            <a:pPr algn="l">
              <a:lnSpc>
                <a:spcPts val="3333"/>
              </a:lnSpc>
            </a:pPr>
          </a:p>
          <a:p>
            <a:pPr algn="l">
              <a:lnSpc>
                <a:spcPts val="3333"/>
              </a:lnSpc>
            </a:p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68868" y="3227181"/>
            <a:ext cx="12350264" cy="2419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04"/>
              </a:lnSpc>
            </a:pPr>
            <a:r>
              <a:rPr lang="en-US" b="true" sz="1407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O MENI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585350" y="5713367"/>
            <a:ext cx="7117299" cy="438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Predstavitev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3030" y="6774166"/>
            <a:ext cx="18278940" cy="6068219"/>
          </a:xfrm>
          <a:custGeom>
            <a:avLst/>
            <a:gdLst/>
            <a:ahLst/>
            <a:cxnLst/>
            <a:rect r="r" b="b" t="t" l="l"/>
            <a:pathLst>
              <a:path h="6068219" w="18278940">
                <a:moveTo>
                  <a:pt x="0" y="0"/>
                </a:moveTo>
                <a:lnTo>
                  <a:pt x="18278939" y="0"/>
                </a:lnTo>
                <a:lnTo>
                  <a:pt x="18278939" y="6068219"/>
                </a:lnTo>
                <a:lnTo>
                  <a:pt x="0" y="6068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0345" r="0" b="-5034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98783" y="809805"/>
            <a:ext cx="12490433" cy="2165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21"/>
              </a:lnSpc>
            </a:pPr>
            <a:r>
              <a:rPr lang="en-US" b="true" sz="832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PREDNOSTI UPORABE UMETNE INTELIGENCE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04384" y="3291079"/>
            <a:ext cx="16679232" cy="2990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1"/>
              </a:lnSpc>
            </a:pPr>
          </a:p>
          <a:p>
            <a:pPr algn="l" marL="641445" indent="-320722" lvl="1">
              <a:lnSpc>
                <a:spcPts val="2971"/>
              </a:lnSpc>
              <a:buFont typeface="Arial"/>
              <a:buChar char="•"/>
            </a:pPr>
            <a:r>
              <a:rPr lang="en-US" sz="2971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Prihranek časa in sredstev </a:t>
            </a:r>
          </a:p>
          <a:p>
            <a:pPr algn="l">
              <a:lnSpc>
                <a:spcPts val="2971"/>
              </a:lnSpc>
            </a:pPr>
          </a:p>
          <a:p>
            <a:pPr algn="l" marL="641445" indent="-320722" lvl="1">
              <a:lnSpc>
                <a:spcPts val="2971"/>
              </a:lnSpc>
              <a:buFont typeface="Arial"/>
              <a:buChar char="•"/>
            </a:pPr>
            <a:r>
              <a:rPr lang="en-US" sz="2971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Večja natančnost in manj pristranskosti (Nezavedna pristranost)</a:t>
            </a:r>
          </a:p>
          <a:p>
            <a:pPr algn="l">
              <a:lnSpc>
                <a:spcPts val="2971"/>
              </a:lnSpc>
            </a:pPr>
          </a:p>
          <a:p>
            <a:pPr algn="l" marL="641445" indent="-320722" lvl="1">
              <a:lnSpc>
                <a:spcPts val="2971"/>
              </a:lnSpc>
              <a:buFont typeface="Arial"/>
              <a:buChar char="•"/>
            </a:pPr>
            <a:r>
              <a:rPr lang="en-US" sz="2971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Rešitve ne le olajšajo in izboljšajo kvaliteto dela v HR-ju, temveč tudi pomagajo zaposlenim pri vsakodnevnih izzivih </a:t>
            </a:r>
          </a:p>
          <a:p>
            <a:pPr algn="l">
              <a:lnSpc>
                <a:spcPts val="2971"/>
              </a:lnSpc>
            </a:pPr>
          </a:p>
        </p:txBody>
      </p:sp>
    </p:spTree>
  </p:cSld>
  <p:clrMapOvr>
    <a:masterClrMapping/>
  </p:clrMapOvr>
  <p:transition spd="fast">
    <p:cover dir="r"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037" r="0" b="-11037"/>
            </a:stretch>
          </a:blipFill>
        </p:spPr>
      </p:sp>
    </p:spTree>
  </p:cSld>
  <p:clrMapOvr>
    <a:masterClrMapping/>
  </p:clrMapOvr>
  <p:transition spd="fast">
    <p:cover dir="d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83696" y="-4983411"/>
            <a:ext cx="18571696" cy="8229600"/>
          </a:xfrm>
          <a:custGeom>
            <a:avLst/>
            <a:gdLst/>
            <a:ahLst/>
            <a:cxnLst/>
            <a:rect r="r" b="b" t="t" l="l"/>
            <a:pathLst>
              <a:path h="8229600" w="18571696">
                <a:moveTo>
                  <a:pt x="0" y="0"/>
                </a:moveTo>
                <a:lnTo>
                  <a:pt x="18571696" y="0"/>
                </a:lnTo>
                <a:lnTo>
                  <a:pt x="185716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501" r="0" b="-1650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7655" y="9258300"/>
            <a:ext cx="3382251" cy="651339"/>
          </a:xfrm>
          <a:custGeom>
            <a:avLst/>
            <a:gdLst/>
            <a:ahLst/>
            <a:cxnLst/>
            <a:rect r="r" b="b" t="t" l="l"/>
            <a:pathLst>
              <a:path h="651339" w="3382251">
                <a:moveTo>
                  <a:pt x="0" y="0"/>
                </a:moveTo>
                <a:lnTo>
                  <a:pt x="3382251" y="0"/>
                </a:lnTo>
                <a:lnTo>
                  <a:pt x="3382251" y="651339"/>
                </a:lnTo>
                <a:lnTo>
                  <a:pt x="0" y="651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8216" r="0" b="-2821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645306" y="8352818"/>
            <a:ext cx="3801379" cy="1495781"/>
          </a:xfrm>
          <a:custGeom>
            <a:avLst/>
            <a:gdLst/>
            <a:ahLst/>
            <a:cxnLst/>
            <a:rect r="r" b="b" t="t" l="l"/>
            <a:pathLst>
              <a:path h="1495781" w="3801379">
                <a:moveTo>
                  <a:pt x="0" y="0"/>
                </a:moveTo>
                <a:lnTo>
                  <a:pt x="3801379" y="0"/>
                </a:lnTo>
                <a:lnTo>
                  <a:pt x="3801379" y="1495780"/>
                </a:lnTo>
                <a:lnTo>
                  <a:pt x="0" y="14957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57443" y="9100708"/>
            <a:ext cx="2767172" cy="785185"/>
          </a:xfrm>
          <a:custGeom>
            <a:avLst/>
            <a:gdLst/>
            <a:ahLst/>
            <a:cxnLst/>
            <a:rect r="r" b="b" t="t" l="l"/>
            <a:pathLst>
              <a:path h="785185" w="2767172">
                <a:moveTo>
                  <a:pt x="0" y="0"/>
                </a:moveTo>
                <a:lnTo>
                  <a:pt x="2767172" y="0"/>
                </a:lnTo>
                <a:lnTo>
                  <a:pt x="2767172" y="785185"/>
                </a:lnTo>
                <a:lnTo>
                  <a:pt x="0" y="7851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065810" y="9019475"/>
            <a:ext cx="4371833" cy="866418"/>
          </a:xfrm>
          <a:custGeom>
            <a:avLst/>
            <a:gdLst/>
            <a:ahLst/>
            <a:cxnLst/>
            <a:rect r="r" b="b" t="t" l="l"/>
            <a:pathLst>
              <a:path h="866418" w="4371833">
                <a:moveTo>
                  <a:pt x="0" y="0"/>
                </a:moveTo>
                <a:lnTo>
                  <a:pt x="4371833" y="0"/>
                </a:lnTo>
                <a:lnTo>
                  <a:pt x="4371833" y="866418"/>
                </a:lnTo>
                <a:lnTo>
                  <a:pt x="0" y="866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818308" y="3453878"/>
            <a:ext cx="10571353" cy="1403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99"/>
              </a:lnSpc>
            </a:pPr>
            <a:r>
              <a:rPr lang="en-US" b="true" sz="821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TAMARA KOKOL HUDOKLIN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36483" y="5210175"/>
            <a:ext cx="10531337" cy="3604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5"/>
              </a:lnSpc>
            </a:pPr>
            <a:r>
              <a:rPr lang="en-US" sz="3545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VEČ KOT 10 LET KADROVSKIH IZKUŠENJ</a:t>
            </a:r>
          </a:p>
          <a:p>
            <a:pPr algn="ctr">
              <a:lnSpc>
                <a:spcPts val="3545"/>
              </a:lnSpc>
            </a:pPr>
          </a:p>
          <a:p>
            <a:pPr algn="ctr">
              <a:lnSpc>
                <a:spcPts val="3545"/>
              </a:lnSpc>
            </a:pPr>
            <a:r>
              <a:rPr lang="en-US" sz="3545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Kadrovska strategija, izboljšave in uvedbe novih kadrovskih procesov, zaposlovanje, kadrovska analitika ter povezovanje in motiviranje ljudi v sodobnem delovnem okolju</a:t>
            </a:r>
          </a:p>
          <a:p>
            <a:pPr algn="ctr">
              <a:lnSpc>
                <a:spcPts val="3545"/>
              </a:lnSpc>
            </a:pPr>
          </a:p>
          <a:p>
            <a:pPr algn="ctr">
              <a:lnSpc>
                <a:spcPts val="3545"/>
              </a:lnSpc>
            </a:p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89895" y="-342237"/>
            <a:ext cx="16457210" cy="10971473"/>
          </a:xfrm>
          <a:custGeom>
            <a:avLst/>
            <a:gdLst/>
            <a:ahLst/>
            <a:cxnLst/>
            <a:rect r="r" b="b" t="t" l="l"/>
            <a:pathLst>
              <a:path h="10971473" w="16457210">
                <a:moveTo>
                  <a:pt x="0" y="0"/>
                </a:moveTo>
                <a:lnTo>
                  <a:pt x="16457209" y="0"/>
                </a:lnTo>
                <a:lnTo>
                  <a:pt x="16457209" y="10971474"/>
                </a:lnTo>
                <a:lnTo>
                  <a:pt x="0" y="1097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0193" y="1190625"/>
            <a:ext cx="9728049" cy="2135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8"/>
              </a:lnSpc>
            </a:pPr>
            <a:r>
              <a:rPr lang="en-US" b="true" sz="8248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UPORABA AI V SLOVENSKIH PODJETJIH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05592" y="4186501"/>
            <a:ext cx="10531337" cy="4052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5"/>
              </a:lnSpc>
            </a:pPr>
          </a:p>
          <a:p>
            <a:pPr algn="l">
              <a:lnSpc>
                <a:spcPts val="3545"/>
              </a:lnSpc>
            </a:pPr>
            <a:r>
              <a:rPr lang="en-US" sz="3545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Statistični podatki SURS (december 2024):</a:t>
            </a:r>
          </a:p>
          <a:p>
            <a:pPr algn="l">
              <a:lnSpc>
                <a:spcPts val="3545"/>
              </a:lnSpc>
            </a:pPr>
          </a:p>
          <a:p>
            <a:pPr algn="l" marL="765492" indent="-382746" lvl="1">
              <a:lnSpc>
                <a:spcPts val="3545"/>
              </a:lnSpc>
              <a:buFont typeface="Arial"/>
              <a:buChar char="•"/>
            </a:pPr>
            <a:r>
              <a:rPr lang="en-US" sz="3545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21 % slovenskih podjetij z 10 ali več zaposlenimi uporablja umetno inteligenco</a:t>
            </a:r>
          </a:p>
          <a:p>
            <a:pPr algn="l">
              <a:lnSpc>
                <a:spcPts val="3545"/>
              </a:lnSpc>
            </a:pPr>
          </a:p>
          <a:p>
            <a:pPr algn="l" marL="765492" indent="-382746" lvl="1">
              <a:lnSpc>
                <a:spcPts val="3545"/>
              </a:lnSpc>
              <a:buFont typeface="Arial"/>
              <a:buChar char="•"/>
            </a:pPr>
            <a:r>
              <a:rPr lang="en-US" sz="3545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Povečanje v primerjavi z letom 2023: z 11 % na 21 %.</a:t>
            </a:r>
          </a:p>
          <a:p>
            <a:pPr algn="l">
              <a:lnSpc>
                <a:spcPts val="3545"/>
              </a:lnSpc>
            </a:pPr>
          </a:p>
        </p:txBody>
      </p:sp>
    </p:spTree>
  </p:cSld>
  <p:clrMapOvr>
    <a:masterClrMapping/>
  </p:clrMapOvr>
  <p:transition spd="fast">
    <p:cover dir="d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89895" y="-342237"/>
            <a:ext cx="16457210" cy="10971473"/>
          </a:xfrm>
          <a:custGeom>
            <a:avLst/>
            <a:gdLst/>
            <a:ahLst/>
            <a:cxnLst/>
            <a:rect r="r" b="b" t="t" l="l"/>
            <a:pathLst>
              <a:path h="10971473" w="16457210">
                <a:moveTo>
                  <a:pt x="0" y="0"/>
                </a:moveTo>
                <a:lnTo>
                  <a:pt x="16457209" y="0"/>
                </a:lnTo>
                <a:lnTo>
                  <a:pt x="16457209" y="10971474"/>
                </a:lnTo>
                <a:lnTo>
                  <a:pt x="0" y="1097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0193" y="1190625"/>
            <a:ext cx="9728049" cy="2135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8"/>
              </a:lnSpc>
            </a:pPr>
            <a:r>
              <a:rPr lang="en-US" b="true" sz="8248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UPORABA AI V SLOVENSKIH PODJETJIH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8549" y="4339162"/>
            <a:ext cx="10531337" cy="1885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37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Mercuri Slovenija poudarja, da uvedba umetne inteligence v kadrovske procese prinaša znatne izboljšave v učinkovitosti in uspešnosti, zlasti pri zaposlovanju</a:t>
            </a:r>
          </a:p>
        </p:txBody>
      </p:sp>
    </p:spTree>
  </p:cSld>
  <p:clrMapOvr>
    <a:masterClrMapping/>
  </p:clrMapOvr>
  <p:transition spd="fast">
    <p:cover dir="l"/>
  </p:transition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910149" y="1505409"/>
            <a:ext cx="10486752" cy="7215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74"/>
              </a:lnSpc>
            </a:pPr>
            <a:r>
              <a:rPr lang="en-US" b="true" sz="1407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DOBRE IN SLABE PRAKSE DIGITALNIH TEHNOLOGIJ</a:t>
            </a:r>
          </a:p>
        </p:txBody>
      </p:sp>
    </p:spTree>
  </p:cSld>
  <p:clrMapOvr>
    <a:masterClrMapping/>
  </p:clrMapOvr>
  <p:transition spd="fast">
    <p:cover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773794" y="218409"/>
            <a:ext cx="9881947" cy="10287000"/>
          </a:xfrm>
          <a:custGeom>
            <a:avLst/>
            <a:gdLst/>
            <a:ahLst/>
            <a:cxnLst/>
            <a:rect r="r" b="b" t="t" l="l"/>
            <a:pathLst>
              <a:path h="10287000" w="9881947">
                <a:moveTo>
                  <a:pt x="0" y="0"/>
                </a:moveTo>
                <a:lnTo>
                  <a:pt x="9881947" y="0"/>
                </a:lnTo>
                <a:lnTo>
                  <a:pt x="988194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976" t="0" r="-2797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479448" y="1727123"/>
            <a:ext cx="10525221" cy="1112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22"/>
              </a:lnSpc>
            </a:pPr>
            <a:r>
              <a:rPr lang="en-US" b="true" sz="8322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GOOGLE "OXYGEN" PROJEKT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316841" y="3369018"/>
            <a:ext cx="10531337" cy="7186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5492" indent="-382746" lvl="1">
              <a:lnSpc>
                <a:spcPts val="3545"/>
              </a:lnSpc>
              <a:buFont typeface="Arial"/>
              <a:buChar char="•"/>
            </a:pPr>
            <a:r>
              <a:rPr lang="en-US" sz="3545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Raziskava lastnosti uspešnih vodij za razvoj vodstvenih kadrov</a:t>
            </a:r>
          </a:p>
          <a:p>
            <a:pPr algn="l">
              <a:lnSpc>
                <a:spcPts val="3545"/>
              </a:lnSpc>
            </a:pPr>
          </a:p>
          <a:p>
            <a:pPr algn="l" marL="765492" indent="-382746" lvl="1">
              <a:lnSpc>
                <a:spcPts val="3545"/>
              </a:lnSpc>
              <a:buFont typeface="Arial"/>
              <a:buChar char="•"/>
            </a:pPr>
            <a:r>
              <a:rPr lang="en-US" sz="3545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Analiza povratnih informacij zaposlenih z uporabo umetne inteligence</a:t>
            </a:r>
          </a:p>
          <a:p>
            <a:pPr algn="l">
              <a:lnSpc>
                <a:spcPts val="3545"/>
              </a:lnSpc>
            </a:pPr>
          </a:p>
          <a:p>
            <a:pPr algn="l" marL="765492" indent="-382746" lvl="1">
              <a:lnSpc>
                <a:spcPts val="3545"/>
              </a:lnSpc>
              <a:buFont typeface="Arial"/>
              <a:buChar char="•"/>
            </a:pPr>
            <a:r>
              <a:rPr lang="en-US" sz="3545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Izboljšanje učinkovitosti menedžmenta in objektivnosti odločitev</a:t>
            </a:r>
          </a:p>
          <a:p>
            <a:pPr algn="l">
              <a:lnSpc>
                <a:spcPts val="3545"/>
              </a:lnSpc>
            </a:pPr>
          </a:p>
          <a:p>
            <a:pPr algn="l" marL="765492" indent="-382746" lvl="1">
              <a:lnSpc>
                <a:spcPts val="3545"/>
              </a:lnSpc>
              <a:buFont typeface="Arial"/>
              <a:buChar char="•"/>
            </a:pPr>
            <a:r>
              <a:rPr lang="en-US" sz="3545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Povečanje zadovoljstva in uspešnosti zaposlenih</a:t>
            </a:r>
          </a:p>
          <a:p>
            <a:pPr algn="l">
              <a:lnSpc>
                <a:spcPts val="3545"/>
              </a:lnSpc>
            </a:pPr>
          </a:p>
          <a:p>
            <a:pPr algn="l" marL="765492" indent="-382746" lvl="1">
              <a:lnSpc>
                <a:spcPts val="3545"/>
              </a:lnSpc>
              <a:buFont typeface="Arial"/>
              <a:buChar char="•"/>
            </a:pPr>
            <a:r>
              <a:rPr lang="en-US" sz="3545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Google kot primer dobre prakse v kadrovskih procesih.</a:t>
            </a:r>
          </a:p>
          <a:p>
            <a:pPr algn="l">
              <a:lnSpc>
                <a:spcPts val="3545"/>
              </a:lnSpc>
            </a:pPr>
          </a:p>
          <a:p>
            <a:pPr algn="l">
              <a:lnSpc>
                <a:spcPts val="3545"/>
              </a:lnSpc>
            </a:p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900624" y="4038954"/>
            <a:ext cx="10486752" cy="1871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74"/>
              </a:lnSpc>
            </a:pPr>
            <a:r>
              <a:rPr lang="en-US" b="true" sz="1407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HIRING TOOLS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585350" y="5977596"/>
            <a:ext cx="7117299" cy="858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3"/>
              </a:lnSpc>
            </a:pPr>
            <a:r>
              <a:rPr lang="en-US" sz="3333">
                <a:solidFill>
                  <a:srgbClr val="000000"/>
                </a:solidFill>
                <a:latin typeface="Montserrat Extra-Light"/>
                <a:ea typeface="Montserrat Extra-Light"/>
                <a:cs typeface="Montserrat Extra-Light"/>
                <a:sym typeface="Montserrat Extra-Light"/>
              </a:rPr>
              <a:t>Linkedin Recruiter Lite VS Linkedin VS Linkedin Recruiter</a:t>
            </a:r>
          </a:p>
        </p:txBody>
      </p:sp>
    </p:spTree>
  </p:cSld>
  <p:clrMapOvr>
    <a:masterClrMapping/>
  </p:clrMapOvr>
  <p:transition spd="fast">
    <p:cover dir="r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52300" y="1259672"/>
            <a:ext cx="8383401" cy="5889339"/>
          </a:xfrm>
          <a:custGeom>
            <a:avLst/>
            <a:gdLst/>
            <a:ahLst/>
            <a:cxnLst/>
            <a:rect r="r" b="b" t="t" l="l"/>
            <a:pathLst>
              <a:path h="5889339" w="8383401">
                <a:moveTo>
                  <a:pt x="0" y="0"/>
                </a:moveTo>
                <a:lnTo>
                  <a:pt x="8383400" y="0"/>
                </a:lnTo>
                <a:lnTo>
                  <a:pt x="8383400" y="5889339"/>
                </a:lnTo>
                <a:lnTo>
                  <a:pt x="0" y="5889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20355" y="7820907"/>
            <a:ext cx="8847290" cy="110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8"/>
              </a:lnSpc>
            </a:pPr>
            <a:r>
              <a:rPr lang="en-US" b="true" sz="8268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LINKEDIN RECRUITER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848715" y="8646297"/>
            <a:ext cx="3410585" cy="542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094"/>
              </a:lnSpc>
            </a:pPr>
            <a:r>
              <a:rPr lang="en-US" sz="2094" b="true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Amazing hirig (extention)</a:t>
            </a:r>
          </a:p>
          <a:p>
            <a:pPr algn="r">
              <a:lnSpc>
                <a:spcPts val="2094"/>
              </a:lnSpc>
            </a:p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DAGckYDfzf8</dc:identifier>
  <dcterms:modified xsi:type="dcterms:W3CDTF">2011-08-01T06:04:30Z</dcterms:modified>
  <cp:revision>1</cp:revision>
  <dc:title>Kako so lahko digitalne tehnologije in AI v pomoč v naših kadrovskih procesih?</dc:title>
</cp:coreProperties>
</file>